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9"/>
  </p:notesMasterIdLst>
  <p:sldIdLst>
    <p:sldId id="410" r:id="rId2"/>
    <p:sldId id="336" r:id="rId3"/>
    <p:sldId id="418" r:id="rId4"/>
    <p:sldId id="417" r:id="rId5"/>
    <p:sldId id="416" r:id="rId6"/>
    <p:sldId id="419" r:id="rId7"/>
    <p:sldId id="421" r:id="rId8"/>
    <p:sldId id="422" r:id="rId9"/>
    <p:sldId id="420" r:id="rId10"/>
    <p:sldId id="423" r:id="rId11"/>
    <p:sldId id="424" r:id="rId12"/>
    <p:sldId id="425" r:id="rId13"/>
    <p:sldId id="426" r:id="rId14"/>
    <p:sldId id="427" r:id="rId15"/>
    <p:sldId id="428" r:id="rId16"/>
    <p:sldId id="429" r:id="rId17"/>
    <p:sldId id="430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470"/>
    <a:srgbClr val="FF9100"/>
    <a:srgbClr val="A325BE"/>
    <a:srgbClr val="010138"/>
    <a:srgbClr val="FFD579"/>
    <a:srgbClr val="2E3B4B"/>
    <a:srgbClr val="0101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55"/>
    <p:restoredTop sz="83871"/>
  </p:normalViewPr>
  <p:slideViewPr>
    <p:cSldViewPr snapToGrid="0" snapToObjects="1">
      <p:cViewPr varScale="1">
        <p:scale>
          <a:sx n="165" d="100"/>
          <a:sy n="165" d="100"/>
        </p:scale>
        <p:origin x="19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03AEEC-4EB2-C247-8D29-DBDCD2F840DD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12483-E947-6F4E-A75E-B2E677827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068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025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84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stops! As of right now, we don’t have any way to recover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F12483-E947-6F4E-A75E-B2E67782777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>
                <a:solidFill>
                  <a:srgbClr val="003470"/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00347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rgbClr val="0026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528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6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88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138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276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633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32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75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619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7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 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2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D4B1C8C5-D3B4-0743-815D-435213ECCE5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F575C343-171F-4C46-8FFE-4CDE8BCC1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6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spc="-100" baseline="0">
          <a:solidFill>
            <a:srgbClr val="003470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rgbClr val="003470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Lucida Grande"/>
        <a:buChar char="-"/>
        <a:defRPr sz="2000" kern="1200">
          <a:solidFill>
            <a:srgbClr val="003470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charset="2"/>
        <a:buChar char=""/>
        <a:defRPr sz="1800" kern="1200">
          <a:solidFill>
            <a:srgbClr val="003470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rgbClr val="003470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rgbClr val="003470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000" cap="none" dirty="0"/>
              <a:t>Lecture </a:t>
            </a:r>
            <a:r>
              <a:rPr lang="en-US" sz="2000" cap="none" dirty="0" smtClean="0"/>
              <a:t>32:</a:t>
            </a:r>
            <a:r>
              <a:rPr lang="en-US" dirty="0"/>
              <a:t/>
            </a:r>
            <a:br>
              <a:rPr lang="en-US" dirty="0"/>
            </a:br>
            <a:r>
              <a:rPr lang="en-US" sz="4400" dirty="0" smtClean="0"/>
              <a:t>Handling Exceptions</a:t>
            </a:r>
            <a:endParaRPr lang="en-US" sz="2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CSC111: Introduction to CS through Programming</a:t>
            </a:r>
          </a:p>
          <a:p>
            <a:r>
              <a:rPr lang="en-US" sz="2000" dirty="0"/>
              <a:t>R. Jordan Crouser</a:t>
            </a:r>
          </a:p>
          <a:p>
            <a:r>
              <a:rPr lang="en-US" sz="2000" dirty="0"/>
              <a:t>Assistant Professor of Computer Science</a:t>
            </a:r>
          </a:p>
          <a:p>
            <a:r>
              <a:rPr lang="en-US" sz="2000" dirty="0"/>
              <a:t>Smith College</a:t>
            </a:r>
          </a:p>
        </p:txBody>
      </p:sp>
    </p:spTree>
    <p:extLst>
      <p:ext uri="{BB962C8B-B14F-4D97-AF65-F5344CB8AC3E}">
        <p14:creationId xmlns:p14="http://schemas.microsoft.com/office/powerpoint/2010/main" val="2332457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3D6CA5-AD29-DB4B-A0C0-4BCB79AA6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10: some problems are obvious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8CF1F5E4-37F8-5A43-9280-00A84B9298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" y="2266151"/>
            <a:ext cx="8229600" cy="3544897"/>
          </a:xfrm>
        </p:spPr>
      </p:pic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4407F7CE-D35A-7042-A4F2-82D636E96906}"/>
              </a:ext>
            </a:extLst>
          </p:cNvPr>
          <p:cNvGrpSpPr/>
          <p:nvPr/>
        </p:nvGrpSpPr>
        <p:grpSpPr>
          <a:xfrm>
            <a:off x="3361865" y="3722682"/>
            <a:ext cx="4995515" cy="2262709"/>
            <a:chOff x="3707935" y="289018"/>
            <a:chExt cx="4995515" cy="2262709"/>
          </a:xfrm>
        </p:grpSpPr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1EB41032-0713-8849-9DB2-A372A2122BE6}"/>
                </a:ext>
              </a:extLst>
            </p:cNvPr>
            <p:cNvSpPr txBox="1"/>
            <p:nvPr/>
          </p:nvSpPr>
          <p:spPr>
            <a:xfrm>
              <a:off x="4035184" y="1720730"/>
              <a:ext cx="466826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the kind of error gives you 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a </a:t>
              </a:r>
              <a:r>
                <a:rPr lang="en-US" sz="2400" b="1" dirty="0">
                  <a:solidFill>
                    <a:srgbClr val="003470"/>
                  </a:solidFill>
                </a:rPr>
                <a:t>clue</a:t>
              </a:r>
              <a:r>
                <a:rPr lang="en-US" sz="2400" dirty="0">
                  <a:solidFill>
                    <a:srgbClr val="003470"/>
                  </a:solidFill>
                </a:rPr>
                <a:t> about what the problem is</a:t>
              </a:r>
              <a:endParaRPr lang="en-US" sz="3600" dirty="0">
                <a:solidFill>
                  <a:srgbClr val="003470"/>
                </a:solidFill>
              </a:endParaRP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="" xmlns:a16="http://schemas.microsoft.com/office/drawing/2014/main" id="{160F4F26-0A63-4B4E-8445-5702CB13D515}"/>
                </a:ext>
              </a:extLst>
            </p:cNvPr>
            <p:cNvSpPr/>
            <p:nvPr/>
          </p:nvSpPr>
          <p:spPr>
            <a:xfrm rot="21208508" flipH="1" flipV="1">
              <a:off x="3707935" y="289018"/>
              <a:ext cx="1850349" cy="1859305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3" name="Content Placeholder 4">
            <a:extLst>
              <a:ext uri="{FF2B5EF4-FFF2-40B4-BE49-F238E27FC236}">
                <a16:creationId xmlns="" xmlns:a16="http://schemas.microsoft.com/office/drawing/2014/main" id="{F7D2E6E4-8790-044B-A453-4FA16C96D9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94" t="54155" r="34354" b="38474"/>
          <a:stretch/>
        </p:blipFill>
        <p:spPr>
          <a:xfrm>
            <a:off x="1082350" y="4180114"/>
            <a:ext cx="4777273" cy="2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89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4">
            <a:extLst>
              <a:ext uri="{FF2B5EF4-FFF2-40B4-BE49-F238E27FC236}">
                <a16:creationId xmlns="" xmlns:a16="http://schemas.microsoft.com/office/drawing/2014/main" id="{1469E726-0E03-3848-9AE5-C0F586CE7A9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" y="2250414"/>
            <a:ext cx="8229600" cy="35448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3D6CA5-AD29-DB4B-A0C0-4BCB79AA6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10: some problems are obvious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8CF1F5E4-37F8-5A43-9280-00A84B9298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4104" t="36186" r="45238" b="56536"/>
          <a:stretch/>
        </p:blipFill>
        <p:spPr>
          <a:xfrm>
            <a:off x="4086808" y="3548927"/>
            <a:ext cx="877078" cy="257981"/>
          </a:xfrm>
        </p:spPr>
      </p:pic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6A9D3350-98C2-9F42-B6AE-73845D95DE13}"/>
              </a:ext>
            </a:extLst>
          </p:cNvPr>
          <p:cNvGrpSpPr/>
          <p:nvPr/>
        </p:nvGrpSpPr>
        <p:grpSpPr>
          <a:xfrm>
            <a:off x="1162897" y="1698366"/>
            <a:ext cx="5198859" cy="2219776"/>
            <a:chOff x="2351643" y="1862217"/>
            <a:chExt cx="5198859" cy="2219776"/>
          </a:xfrm>
        </p:grpSpPr>
        <p:sp>
          <p:nvSpPr>
            <p:cNvPr id="10" name="TextBox 9">
              <a:extLst>
                <a:ext uri="{FF2B5EF4-FFF2-40B4-BE49-F238E27FC236}">
                  <a16:creationId xmlns="" xmlns:a16="http://schemas.microsoft.com/office/drawing/2014/main" id="{4334A256-910E-0E4E-9B49-37FCB94C2108}"/>
                </a:ext>
              </a:extLst>
            </p:cNvPr>
            <p:cNvSpPr txBox="1"/>
            <p:nvPr/>
          </p:nvSpPr>
          <p:spPr>
            <a:xfrm>
              <a:off x="2351643" y="1862217"/>
              <a:ext cx="519885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it also tells you </a:t>
              </a:r>
              <a:r>
                <a:rPr lang="en-US" sz="2400" b="1" dirty="0">
                  <a:solidFill>
                    <a:srgbClr val="003470"/>
                  </a:solidFill>
                </a:rPr>
                <a:t>where</a:t>
              </a:r>
              <a:r>
                <a:rPr lang="en-US" sz="2400" dirty="0">
                  <a:solidFill>
                    <a:srgbClr val="003470"/>
                  </a:solidFill>
                </a:rPr>
                <a:t> the problem is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(but be careful!)</a:t>
              </a:r>
              <a:endParaRPr lang="en-US" sz="3600" dirty="0">
                <a:solidFill>
                  <a:srgbClr val="003470"/>
                </a:solidFill>
              </a:endParaRPr>
            </a:p>
          </p:txBody>
        </p:sp>
        <p:sp>
          <p:nvSpPr>
            <p:cNvPr id="11" name="Circular Arrow 10">
              <a:extLst>
                <a:ext uri="{FF2B5EF4-FFF2-40B4-BE49-F238E27FC236}">
                  <a16:creationId xmlns="" xmlns:a16="http://schemas.microsoft.com/office/drawing/2014/main" id="{74252315-40CE-E54A-80DA-CB839700E0F6}"/>
                </a:ext>
              </a:extLst>
            </p:cNvPr>
            <p:cNvSpPr/>
            <p:nvPr/>
          </p:nvSpPr>
          <p:spPr>
            <a:xfrm rot="12328294" flipH="1" flipV="1">
              <a:off x="4617476" y="2222688"/>
              <a:ext cx="1850349" cy="1859305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3036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BD2838-3A21-694B-9DF6-438C3DB57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7D84EC6-850F-3745-A033-11DF677BF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But there’s a drawback to when your </a:t>
            </a:r>
          </a:p>
          <a:p>
            <a:pPr marL="0" indent="0" algn="ctr">
              <a:buNone/>
            </a:pPr>
            <a:r>
              <a:rPr lang="en-US" dirty="0" smtClean="0"/>
              <a:t>program throws an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Exception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FACEEDD-30A7-014C-ADAF-D9286CB12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828" y="4826997"/>
            <a:ext cx="5021581" cy="204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229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544"/>
          <a:stretch/>
        </p:blipFill>
        <p:spPr>
          <a:xfrm>
            <a:off x="909199" y="2314231"/>
            <a:ext cx="7325602" cy="2399085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549"/>
          <a:stretch/>
        </p:blipFill>
        <p:spPr>
          <a:xfrm>
            <a:off x="909199" y="4713315"/>
            <a:ext cx="7325602" cy="76702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6A9D3350-98C2-9F42-B6AE-73845D95DE13}"/>
              </a:ext>
            </a:extLst>
          </p:cNvPr>
          <p:cNvGrpSpPr/>
          <p:nvPr/>
        </p:nvGrpSpPr>
        <p:grpSpPr>
          <a:xfrm>
            <a:off x="3507224" y="3745240"/>
            <a:ext cx="4633000" cy="2102233"/>
            <a:chOff x="3216304" y="384495"/>
            <a:chExt cx="4633000" cy="2102233"/>
          </a:xfrm>
        </p:grpSpPr>
        <p:sp>
          <p:nvSpPr>
            <p:cNvPr id="7" name="TextBox 6">
              <a:extLst>
                <a:ext uri="{FF2B5EF4-FFF2-40B4-BE49-F238E27FC236}">
                  <a16:creationId xmlns="" xmlns:a16="http://schemas.microsoft.com/office/drawing/2014/main" id="{4334A256-910E-0E4E-9B49-37FCB94C2108}"/>
                </a:ext>
              </a:extLst>
            </p:cNvPr>
            <p:cNvSpPr txBox="1"/>
            <p:nvPr/>
          </p:nvSpPr>
          <p:spPr>
            <a:xfrm>
              <a:off x="3216304" y="1655731"/>
              <a:ext cx="463300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003470"/>
                  </a:solidFill>
                </a:rPr>
                <a:t>What happens if the user enters </a:t>
              </a:r>
            </a:p>
            <a:p>
              <a:pPr algn="ctr"/>
              <a:r>
                <a:rPr lang="en-US" sz="2400" dirty="0" smtClean="0">
                  <a:solidFill>
                    <a:srgbClr val="003470"/>
                  </a:solidFill>
                </a:rPr>
                <a:t>a </a:t>
              </a:r>
              <a:r>
                <a:rPr lang="en-US" sz="2400" b="1" dirty="0" smtClean="0">
                  <a:solidFill>
                    <a:srgbClr val="003470"/>
                  </a:solidFill>
                </a:rPr>
                <a:t>negative</a:t>
              </a:r>
              <a:r>
                <a:rPr lang="en-US" sz="2400" dirty="0" smtClean="0">
                  <a:solidFill>
                    <a:srgbClr val="003470"/>
                  </a:solidFill>
                </a:rPr>
                <a:t> number?</a:t>
              </a:r>
              <a:endParaRPr lang="en-US" sz="3600" dirty="0">
                <a:solidFill>
                  <a:srgbClr val="003470"/>
                </a:solidFill>
              </a:endParaRPr>
            </a:p>
          </p:txBody>
        </p:sp>
        <p:sp>
          <p:nvSpPr>
            <p:cNvPr id="8" name="Circular Arrow 7">
              <a:extLst>
                <a:ext uri="{FF2B5EF4-FFF2-40B4-BE49-F238E27FC236}">
                  <a16:creationId xmlns="" xmlns:a16="http://schemas.microsoft.com/office/drawing/2014/main" id="{74252315-40CE-E54A-80DA-CB839700E0F6}"/>
                </a:ext>
              </a:extLst>
            </p:cNvPr>
            <p:cNvSpPr/>
            <p:nvPr/>
          </p:nvSpPr>
          <p:spPr>
            <a:xfrm rot="7672674" flipH="1">
              <a:off x="3719886" y="379528"/>
              <a:ext cx="2052445" cy="2062379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5425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549"/>
          <a:stretch/>
        </p:blipFill>
        <p:spPr>
          <a:xfrm>
            <a:off x="909199" y="4929452"/>
            <a:ext cx="7325602" cy="76702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65"/>
          <a:stretch/>
        </p:blipFill>
        <p:spPr>
          <a:xfrm>
            <a:off x="909828" y="1600200"/>
            <a:ext cx="7324344" cy="3325360"/>
          </a:xfrm>
        </p:spPr>
      </p:pic>
      <p:grpSp>
        <p:nvGrpSpPr>
          <p:cNvPr id="5" name="Group 4">
            <a:extLst>
              <a:ext uri="{FF2B5EF4-FFF2-40B4-BE49-F238E27FC236}">
                <a16:creationId xmlns="" xmlns:a16="http://schemas.microsoft.com/office/drawing/2014/main" id="{6A9D3350-98C2-9F42-B6AE-73845D95DE13}"/>
              </a:ext>
            </a:extLst>
          </p:cNvPr>
          <p:cNvGrpSpPr/>
          <p:nvPr/>
        </p:nvGrpSpPr>
        <p:grpSpPr>
          <a:xfrm>
            <a:off x="3254346" y="723900"/>
            <a:ext cx="3149379" cy="2437337"/>
            <a:chOff x="2398160" y="-2314682"/>
            <a:chExt cx="3149379" cy="2437337"/>
          </a:xfrm>
        </p:grpSpPr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4334A256-910E-0E4E-9B49-37FCB94C2108}"/>
                </a:ext>
              </a:extLst>
            </p:cNvPr>
            <p:cNvSpPr txBox="1"/>
            <p:nvPr/>
          </p:nvSpPr>
          <p:spPr>
            <a:xfrm>
              <a:off x="2437393" y="-2314682"/>
              <a:ext cx="311014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003470"/>
                  </a:solidFill>
                </a:rPr>
                <a:t>What happens if the </a:t>
              </a:r>
            </a:p>
            <a:p>
              <a:pPr algn="ctr"/>
              <a:r>
                <a:rPr lang="en-US" sz="2400" dirty="0" smtClean="0">
                  <a:solidFill>
                    <a:srgbClr val="003470"/>
                  </a:solidFill>
                </a:rPr>
                <a:t>user enters a </a:t>
              </a:r>
              <a:r>
                <a:rPr lang="en-US" sz="2400" b="1" dirty="0" smtClean="0">
                  <a:solidFill>
                    <a:srgbClr val="003470"/>
                  </a:solidFill>
                </a:rPr>
                <a:t>string</a:t>
              </a:r>
              <a:r>
                <a:rPr lang="en-US" sz="2400" dirty="0" smtClean="0">
                  <a:solidFill>
                    <a:srgbClr val="003470"/>
                  </a:solidFill>
                </a:rPr>
                <a:t>?</a:t>
              </a:r>
              <a:endParaRPr lang="en-US" sz="3600" dirty="0">
                <a:solidFill>
                  <a:srgbClr val="003470"/>
                </a:solidFill>
              </a:endParaRPr>
            </a:p>
          </p:txBody>
        </p:sp>
        <p:sp>
          <p:nvSpPr>
            <p:cNvPr id="7" name="Circular Arrow 6">
              <a:extLst>
                <a:ext uri="{FF2B5EF4-FFF2-40B4-BE49-F238E27FC236}">
                  <a16:creationId xmlns="" xmlns:a16="http://schemas.microsoft.com/office/drawing/2014/main" id="{74252315-40CE-E54A-80DA-CB839700E0F6}"/>
                </a:ext>
              </a:extLst>
            </p:cNvPr>
            <p:cNvSpPr/>
            <p:nvPr/>
          </p:nvSpPr>
          <p:spPr>
            <a:xfrm rot="1800000">
              <a:off x="2398160" y="-1939724"/>
              <a:ext cx="2052445" cy="2062379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2467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try...except</a:t>
            </a:r>
            <a:r>
              <a:rPr lang="en-US" dirty="0" smtClean="0"/>
              <a:t> block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some cases where avoiding an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Exception</a:t>
            </a:r>
            <a:r>
              <a:rPr lang="en-US" dirty="0" smtClean="0"/>
              <a:t> isn’t possible</a:t>
            </a:r>
          </a:p>
          <a:p>
            <a:r>
              <a:rPr lang="en-US" dirty="0" smtClean="0"/>
              <a:t>In this case, we want tell Python:</a:t>
            </a:r>
          </a:p>
          <a:p>
            <a:pPr lvl="1"/>
            <a:r>
              <a:rPr lang="en-US" dirty="0" smtClean="0"/>
              <a:t>what we </a:t>
            </a:r>
            <a:r>
              <a:rPr lang="en-US" b="1" dirty="0" smtClean="0"/>
              <a:t>want</a:t>
            </a:r>
            <a:r>
              <a:rPr lang="en-US" dirty="0" smtClean="0"/>
              <a:t> to happen</a:t>
            </a:r>
          </a:p>
          <a:p>
            <a:pPr lvl="1"/>
            <a:r>
              <a:rPr lang="en-US" dirty="0" smtClean="0"/>
              <a:t>how to </a:t>
            </a:r>
            <a:r>
              <a:rPr lang="en-US" b="1" dirty="0" smtClean="0"/>
              <a:t>handle</a:t>
            </a:r>
            <a:r>
              <a:rPr lang="en-US" dirty="0" smtClean="0"/>
              <a:t> it if things go wrong</a:t>
            </a:r>
          </a:p>
        </p:txBody>
      </p:sp>
    </p:spTree>
    <p:extLst>
      <p:ext uri="{BB962C8B-B14F-4D97-AF65-F5344CB8AC3E}">
        <p14:creationId xmlns:p14="http://schemas.microsoft.com/office/powerpoint/2010/main" val="1829955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pic>
        <p:nvPicPr>
          <p:cNvPr id="11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62" y="1600200"/>
            <a:ext cx="7662475" cy="4876800"/>
          </a:xfrm>
        </p:spPr>
      </p:pic>
    </p:spTree>
    <p:extLst>
      <p:ext uri="{BB962C8B-B14F-4D97-AF65-F5344CB8AC3E}">
        <p14:creationId xmlns:p14="http://schemas.microsoft.com/office/powerpoint/2010/main" val="50267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 if you can’t avoid all errors, you can design your program to </a:t>
            </a:r>
            <a:r>
              <a:rPr lang="en-US" b="1" dirty="0" smtClean="0"/>
              <a:t>fail gracefully</a:t>
            </a:r>
          </a:p>
          <a:p>
            <a:r>
              <a:rPr lang="en-US" dirty="0" smtClean="0"/>
              <a:t>You can handle multiple different kinds of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Exceptions</a:t>
            </a:r>
            <a:r>
              <a:rPr lang="en-US" dirty="0" smtClean="0"/>
              <a:t>, and you can handle them differently</a:t>
            </a:r>
          </a:p>
          <a:p>
            <a:r>
              <a:rPr lang="en-US" dirty="0" smtClean="0"/>
              <a:t>Think about </a:t>
            </a:r>
            <a:r>
              <a:rPr lang="en-US" b="1" dirty="0" smtClean="0"/>
              <a:t>edge cases </a:t>
            </a:r>
            <a:r>
              <a:rPr lang="en-US" dirty="0" smtClean="0"/>
              <a:t>to provide specific feedback about what went wrong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858BA25-81E5-7643-BF7D-451F7767C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Announcements 1/3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27AA95F-D357-F947-93E9-9AC45C20A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Additional office </a:t>
            </a:r>
            <a:r>
              <a:rPr lang="en-US" dirty="0" smtClean="0"/>
              <a:t>hours this week:</a:t>
            </a:r>
            <a:endParaRPr lang="en-US" dirty="0"/>
          </a:p>
          <a:p>
            <a:pPr algn="ctr">
              <a:buFont typeface="Wingdings" charset="2"/>
              <a:buChar char="ü"/>
            </a:pPr>
            <a:r>
              <a:rPr lang="en-US" dirty="0" smtClean="0">
                <a:solidFill>
                  <a:schemeClr val="accent1"/>
                </a:solidFill>
              </a:rPr>
              <a:t>Wednesday </a:t>
            </a:r>
            <a:r>
              <a:rPr lang="en-US" dirty="0">
                <a:solidFill>
                  <a:schemeClr val="accent1"/>
                </a:solidFill>
              </a:rPr>
              <a:t>from 2 to 4</a:t>
            </a:r>
          </a:p>
          <a:p>
            <a:pPr marL="0" indent="0" algn="ctr">
              <a:buNone/>
            </a:pPr>
            <a:r>
              <a:rPr lang="en-US" dirty="0"/>
              <a:t>Friday </a:t>
            </a:r>
            <a:r>
              <a:rPr lang="en-US" dirty="0" smtClean="0"/>
              <a:t>(today) from </a:t>
            </a:r>
            <a:r>
              <a:rPr lang="en-US" dirty="0"/>
              <a:t>1:30 to 3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en-US" sz="1800" dirty="0" smtClean="0"/>
              <a:t>(16 to 0 for talking about projects instead of the midterm)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98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429F009-2A0F-F74B-A32B-C4FD3D2ED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 </a:t>
            </a:r>
            <a:r>
              <a:rPr lang="en-US" dirty="0" smtClean="0"/>
              <a:t>2/3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49FDAE9B-B8BB-D74A-AC42-3DD4C3F5F6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669" y="1075935"/>
            <a:ext cx="9707637" cy="5460546"/>
          </a:xfr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66546848-988F-294F-A1C1-030FE21EDCBD}"/>
              </a:ext>
            </a:extLst>
          </p:cNvPr>
          <p:cNvSpPr/>
          <p:nvPr/>
        </p:nvSpPr>
        <p:spPr>
          <a:xfrm>
            <a:off x="-763944" y="6248400"/>
            <a:ext cx="10674221" cy="30013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shade val="100000"/>
                  <a:satMod val="115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D7DCC8A-38A2-9A43-81E4-772EA7DAD96A}"/>
              </a:ext>
            </a:extLst>
          </p:cNvPr>
          <p:cNvSpPr/>
          <p:nvPr/>
        </p:nvSpPr>
        <p:spPr>
          <a:xfrm flipV="1">
            <a:off x="-611544" y="1085850"/>
            <a:ext cx="10674221" cy="300135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shade val="100000"/>
                  <a:satMod val="115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1015ED2A-2AF0-D44E-AAC4-A2EBBBFCC292}"/>
              </a:ext>
            </a:extLst>
          </p:cNvPr>
          <p:cNvGrpSpPr/>
          <p:nvPr/>
        </p:nvGrpSpPr>
        <p:grpSpPr>
          <a:xfrm>
            <a:off x="7307269" y="2463048"/>
            <a:ext cx="1860574" cy="1505049"/>
            <a:chOff x="3211543" y="3622735"/>
            <a:chExt cx="1860574" cy="1505049"/>
          </a:xfrm>
        </p:grpSpPr>
        <p:sp>
          <p:nvSpPr>
            <p:cNvPr id="9" name="TextBox 8">
              <a:extLst>
                <a:ext uri="{FF2B5EF4-FFF2-40B4-BE49-F238E27FC236}">
                  <a16:creationId xmlns="" xmlns:a16="http://schemas.microsoft.com/office/drawing/2014/main" id="{84D61E14-9E5F-4D41-BAF3-387C159CFE18}"/>
                </a:ext>
              </a:extLst>
            </p:cNvPr>
            <p:cNvSpPr txBox="1"/>
            <p:nvPr/>
          </p:nvSpPr>
          <p:spPr>
            <a:xfrm>
              <a:off x="3211543" y="3622735"/>
              <a:ext cx="1860574" cy="646331"/>
            </a:xfrm>
            <a:prstGeom prst="rect">
              <a:avLst/>
            </a:prstGeom>
            <a:noFill/>
            <a:effectLst>
              <a:glow rad="228600">
                <a:srgbClr val="FFC000">
                  <a:alpha val="52000"/>
                </a:srgbClr>
              </a:glo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rgbClr val="003470"/>
                  </a:solidFill>
                  <a:effectLst>
                    <a:glow rad="228600">
                      <a:srgbClr val="FFC000">
                        <a:alpha val="66000"/>
                      </a:srgb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TODAY</a:t>
              </a:r>
              <a:r>
                <a:rPr lang="en-US" sz="3600" dirty="0" smtClean="0">
                  <a:solidFill>
                    <a:srgbClr val="003470"/>
                  </a:solidFill>
                  <a:effectLst>
                    <a:glow rad="228600">
                      <a:srgbClr val="FFC000">
                        <a:alpha val="66000"/>
                      </a:srgb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!</a:t>
              </a:r>
              <a:endParaRPr lang="en-US" sz="3600" b="1" dirty="0">
                <a:solidFill>
                  <a:srgbClr val="003470"/>
                </a:solidFill>
                <a:effectLst>
                  <a:glow rad="228600">
                    <a:srgbClr val="FFC000">
                      <a:alpha val="66000"/>
                    </a:srgb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Circular Arrow 9">
              <a:extLst>
                <a:ext uri="{FF2B5EF4-FFF2-40B4-BE49-F238E27FC236}">
                  <a16:creationId xmlns="" xmlns:a16="http://schemas.microsoft.com/office/drawing/2014/main" id="{BA02593A-3194-DF49-B34F-7D346B8B64DE}"/>
                </a:ext>
              </a:extLst>
            </p:cNvPr>
            <p:cNvSpPr/>
            <p:nvPr/>
          </p:nvSpPr>
          <p:spPr>
            <a:xfrm rot="20700000" flipH="1">
              <a:off x="3752323" y="3867109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663717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  <a:effectLst>
              <a:glow rad="228600">
                <a:srgbClr val="FFC000">
                  <a:alpha val="73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5685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9B26280D-A40E-DE45-BE77-225131302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204" b="41406"/>
          <a:stretch/>
        </p:blipFill>
        <p:spPr>
          <a:xfrm>
            <a:off x="450676" y="1227482"/>
            <a:ext cx="3371681" cy="2857500"/>
          </a:xfrm>
        </p:spPr>
      </p:pic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6B237F0F-604B-AB45-B646-5236650C7181}"/>
              </a:ext>
            </a:extLst>
          </p:cNvPr>
          <p:cNvSpPr/>
          <p:nvPr/>
        </p:nvSpPr>
        <p:spPr>
          <a:xfrm>
            <a:off x="3822357" y="1227482"/>
            <a:ext cx="4864443" cy="2857500"/>
          </a:xfrm>
          <a:prstGeom prst="rect">
            <a:avLst/>
          </a:prstGeom>
          <a:solidFill>
            <a:srgbClr val="CC65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4">
            <a:extLst>
              <a:ext uri="{FF2B5EF4-FFF2-40B4-BE49-F238E27FC236}">
                <a16:creationId xmlns="" xmlns:a16="http://schemas.microsoft.com/office/drawing/2014/main" id="{AF409F57-C379-564E-971B-B26C7D4C97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86" t="58858" r="5569" b="21093"/>
          <a:stretch/>
        </p:blipFill>
        <p:spPr>
          <a:xfrm>
            <a:off x="3886200" y="1845834"/>
            <a:ext cx="4800600" cy="1629547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="" xmlns:a16="http://schemas.microsoft.com/office/drawing/2014/main" id="{B0945779-F744-2944-BD26-7EE1C4E9AF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79750" r="540"/>
          <a:stretch/>
        </p:blipFill>
        <p:spPr>
          <a:xfrm>
            <a:off x="450676" y="4084981"/>
            <a:ext cx="8236124" cy="237195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="" xmlns:a16="http://schemas.microsoft.com/office/drawing/2014/main" id="{F858BA25-81E5-7643-BF7D-451F7767C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90600"/>
          </a:xfrm>
        </p:spPr>
        <p:txBody>
          <a:bodyPr/>
          <a:lstStyle/>
          <a:p>
            <a:r>
              <a:rPr lang="en-US" dirty="0" smtClean="0"/>
              <a:t>Announcements 3/3</a:t>
            </a: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1015ED2A-2AF0-D44E-AAC4-A2EBBBFCC292}"/>
              </a:ext>
            </a:extLst>
          </p:cNvPr>
          <p:cNvGrpSpPr/>
          <p:nvPr/>
        </p:nvGrpSpPr>
        <p:grpSpPr>
          <a:xfrm>
            <a:off x="4037317" y="2639870"/>
            <a:ext cx="2696207" cy="1481842"/>
            <a:chOff x="-58409" y="3799557"/>
            <a:chExt cx="2696207" cy="1481842"/>
          </a:xfrm>
        </p:grpSpPr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84D61E14-9E5F-4D41-BAF3-387C159CFE18}"/>
                </a:ext>
              </a:extLst>
            </p:cNvPr>
            <p:cNvSpPr txBox="1"/>
            <p:nvPr/>
          </p:nvSpPr>
          <p:spPr>
            <a:xfrm>
              <a:off x="-58409" y="4635068"/>
              <a:ext cx="2382063" cy="646331"/>
            </a:xfrm>
            <a:prstGeom prst="rect">
              <a:avLst/>
            </a:prstGeom>
            <a:noFill/>
            <a:effectLst>
              <a:glow rad="228600">
                <a:srgbClr val="FFC000">
                  <a:alpha val="52000"/>
                </a:srgbClr>
              </a:glow>
            </a:effectLst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smtClean="0">
                  <a:solidFill>
                    <a:srgbClr val="003470"/>
                  </a:solidFill>
                  <a:effectLst>
                    <a:glow rad="228600">
                      <a:srgbClr val="FFC000">
                        <a:alpha val="66000"/>
                      </a:srgb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TONIGHT</a:t>
              </a:r>
              <a:r>
                <a:rPr lang="en-US" sz="3600" smtClean="0">
                  <a:solidFill>
                    <a:srgbClr val="003470"/>
                  </a:solidFill>
                  <a:effectLst>
                    <a:glow rad="228600">
                      <a:srgbClr val="FFC000">
                        <a:alpha val="66000"/>
                      </a:srgb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!</a:t>
              </a:r>
              <a:endParaRPr lang="en-US" sz="3600" b="1" dirty="0">
                <a:solidFill>
                  <a:srgbClr val="003470"/>
                </a:solidFill>
                <a:effectLst>
                  <a:glow rad="228600">
                    <a:srgbClr val="FFC000">
                      <a:alpha val="66000"/>
                    </a:srgb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Circular Arrow 11">
              <a:extLst>
                <a:ext uri="{FF2B5EF4-FFF2-40B4-BE49-F238E27FC236}">
                  <a16:creationId xmlns="" xmlns:a16="http://schemas.microsoft.com/office/drawing/2014/main" id="{BA02593A-3194-DF49-B34F-7D346B8B64DE}"/>
                </a:ext>
              </a:extLst>
            </p:cNvPr>
            <p:cNvSpPr/>
            <p:nvPr/>
          </p:nvSpPr>
          <p:spPr>
            <a:xfrm rot="10800000" flipH="1">
              <a:off x="1383196" y="3799557"/>
              <a:ext cx="1254602" cy="1260675"/>
            </a:xfrm>
            <a:prstGeom prst="circularArrow">
              <a:avLst>
                <a:gd name="adj1" fmla="val 1411"/>
                <a:gd name="adj2" fmla="val 1090850"/>
                <a:gd name="adj3" fmla="val 20880751"/>
                <a:gd name="adj4" fmla="val 18663717"/>
                <a:gd name="adj5" fmla="val 5971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  <a:effectLst>
              <a:glow rad="228600">
                <a:srgbClr val="FFC000">
                  <a:alpha val="73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483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4F1060-4D3F-5249-85BE-A00DDB055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EA6D2AE-98A6-2046-8E24-AF0D14537DBE}"/>
              </a:ext>
            </a:extLst>
          </p:cNvPr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</a:rPr>
              <a:t>Announcements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</a:rPr>
              <a:t>Final Project Proposal Recap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</a:rPr>
              <a:t>Working with files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 is a file?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reading data in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writing data out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</a:rPr>
              <a:t>Intro to Algorithms</a:t>
            </a:r>
          </a:p>
          <a:p>
            <a:r>
              <a:rPr lang="en-US" dirty="0" smtClean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Recap of Lab</a:t>
            </a:r>
            <a:r>
              <a:rPr lang="en-US" dirty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: </a:t>
            </a:r>
            <a:r>
              <a:rPr lang="en-US" dirty="0" smtClean="0">
                <a:effectLst>
                  <a:glow rad="101600">
                    <a:srgbClr val="FFC000">
                      <a:alpha val="60000"/>
                    </a:srgbClr>
                  </a:glow>
                </a:effectLst>
              </a:rPr>
              <a:t>Sorting</a:t>
            </a:r>
            <a:endParaRPr lang="en-US" dirty="0">
              <a:effectLst>
                <a:glow rad="101600">
                  <a:srgbClr val="FFC000">
                    <a:alpha val="60000"/>
                  </a:srgbClr>
                </a:glow>
              </a:effectLst>
            </a:endParaRPr>
          </a:p>
          <a:p>
            <a:r>
              <a:rPr lang="en-US" dirty="0">
                <a:solidFill>
                  <a:schemeClr val="accent1"/>
                </a:solidFill>
                <a:effectLst/>
              </a:rPr>
              <a:t>Handling </a:t>
            </a:r>
            <a:r>
              <a:rPr lang="en-US" b="1" dirty="0" smtClean="0">
                <a:solidFill>
                  <a:schemeClr val="accent1"/>
                </a:solidFill>
                <a:effectLst/>
                <a:latin typeface="Courier" pitchFamily="2" charset="0"/>
              </a:rPr>
              <a:t>Exceptions</a:t>
            </a:r>
          </a:p>
          <a:p>
            <a:r>
              <a:rPr lang="en-US" dirty="0" smtClean="0">
                <a:solidFill>
                  <a:schemeClr val="accent1"/>
                </a:solidFill>
                <a:effectLst/>
                <a:latin typeface="Arial" charset="0"/>
                <a:ea typeface="Arial" charset="0"/>
                <a:cs typeface="Arial" charset="0"/>
              </a:rPr>
              <a:t>Final Project Workshop</a:t>
            </a:r>
            <a:endParaRPr lang="en-US" dirty="0">
              <a:solidFill>
                <a:schemeClr val="accent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8464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0BD2838-3A21-694B-9DF6-438C3DB57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7D84EC6-850F-3745-A033-11DF677BF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What part of Lab 10 was</a:t>
            </a:r>
          </a:p>
          <a:p>
            <a:pPr marL="0" indent="0" algn="ctr">
              <a:buNone/>
            </a:pPr>
            <a:r>
              <a:rPr lang="en-US" dirty="0" smtClean="0"/>
              <a:t>the </a:t>
            </a:r>
            <a:r>
              <a:rPr lang="en-US" b="1" dirty="0" smtClean="0"/>
              <a:t>most challenging</a:t>
            </a:r>
            <a:r>
              <a:rPr lang="en-US" dirty="0" smtClean="0"/>
              <a:t>?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8FACEEDD-30A7-014C-ADAF-D9286CB12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828" y="4826997"/>
            <a:ext cx="5021581" cy="204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699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 from Lab 10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Algorithmic thinking is </a:t>
            </a:r>
            <a:r>
              <a:rPr lang="en-US" b="1" dirty="0" smtClean="0"/>
              <a:t>hard</a:t>
            </a:r>
            <a:r>
              <a:rPr lang="en-US" dirty="0" smtClean="0"/>
              <a:t> on multiple levels</a:t>
            </a:r>
          </a:p>
          <a:p>
            <a:pPr lvl="1"/>
            <a:r>
              <a:rPr lang="en-US" dirty="0" smtClean="0"/>
              <a:t>Figuring out how to </a:t>
            </a:r>
            <a:r>
              <a:rPr lang="en-US" b="1" dirty="0" smtClean="0"/>
              <a:t>describe</a:t>
            </a:r>
            <a:r>
              <a:rPr lang="en-US" dirty="0" smtClean="0"/>
              <a:t> the process</a:t>
            </a:r>
          </a:p>
          <a:p>
            <a:pPr lvl="1"/>
            <a:r>
              <a:rPr lang="en-US" dirty="0" smtClean="0"/>
              <a:t>Translating that </a:t>
            </a:r>
            <a:r>
              <a:rPr lang="en-US" b="1" dirty="0" smtClean="0"/>
              <a:t>process</a:t>
            </a:r>
            <a:r>
              <a:rPr lang="en-US" dirty="0" smtClean="0"/>
              <a:t> into code</a:t>
            </a:r>
          </a:p>
          <a:p>
            <a:pPr lvl="1"/>
            <a:r>
              <a:rPr lang="en-US" dirty="0" smtClean="0"/>
              <a:t>Recognizing when the code </a:t>
            </a:r>
            <a:r>
              <a:rPr lang="en-US" b="1" dirty="0" smtClean="0"/>
              <a:t>isn’t doing what you want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Evaluating </a:t>
            </a:r>
            <a:r>
              <a:rPr lang="en-US" b="1" dirty="0" smtClean="0"/>
              <a:t>efficiency</a:t>
            </a:r>
          </a:p>
          <a:p>
            <a:pPr lvl="1"/>
            <a:r>
              <a:rPr lang="mr-IN" dirty="0" smtClean="0"/>
              <a:t>…</a:t>
            </a:r>
            <a:r>
              <a:rPr lang="en-US" dirty="0" smtClean="0"/>
              <a:t>and much more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/>
              <a:t>Yesterday was just a </a:t>
            </a:r>
            <a:r>
              <a:rPr lang="en-US" b="1" dirty="0"/>
              <a:t>small taste</a:t>
            </a:r>
            <a:r>
              <a:rPr lang="en-US" dirty="0"/>
              <a:t> </a:t>
            </a:r>
            <a:r>
              <a:rPr lang="en-US" sz="2000" dirty="0"/>
              <a:t>(it’s okay if you didn’t finish</a:t>
            </a:r>
            <a:r>
              <a:rPr lang="en-US" sz="2000" dirty="0" smtClean="0"/>
              <a:t>)</a:t>
            </a:r>
            <a:endParaRPr lang="en-US" dirty="0"/>
          </a:p>
          <a:p>
            <a:r>
              <a:rPr lang="en-US" dirty="0" smtClean="0"/>
              <a:t>Many more opportunities to </a:t>
            </a:r>
            <a:r>
              <a:rPr lang="en-US" dirty="0"/>
              <a:t>master this </a:t>
            </a:r>
            <a:r>
              <a:rPr lang="en-US" dirty="0" smtClean="0"/>
              <a:t>skill, will be a </a:t>
            </a:r>
            <a:r>
              <a:rPr lang="en-US" b="1" dirty="0" smtClean="0"/>
              <a:t>recurring theme</a:t>
            </a:r>
            <a:r>
              <a:rPr lang="en-US" dirty="0" smtClean="0"/>
              <a:t> in future courses</a:t>
            </a:r>
          </a:p>
          <a:p>
            <a:pPr lvl="1"/>
            <a:r>
              <a:rPr lang="en-US" dirty="0" smtClean="0"/>
              <a:t>CSC212</a:t>
            </a:r>
          </a:p>
          <a:p>
            <a:pPr lvl="1"/>
            <a:r>
              <a:rPr lang="en-US" dirty="0" smtClean="0"/>
              <a:t>CSC250</a:t>
            </a:r>
          </a:p>
          <a:p>
            <a:pPr lvl="1"/>
            <a:r>
              <a:rPr lang="en-US" dirty="0" smtClean="0"/>
              <a:t>CSC252</a:t>
            </a:r>
          </a:p>
        </p:txBody>
      </p:sp>
    </p:spTree>
    <p:extLst>
      <p:ext uri="{BB962C8B-B14F-4D97-AF65-F5344CB8AC3E}">
        <p14:creationId xmlns:p14="http://schemas.microsoft.com/office/powerpoint/2010/main" val="706052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B4F1060-4D3F-5249-85BE-A00DDB055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EA6D2AE-98A6-2046-8E24-AF0D14537DBE}"/>
              </a:ext>
            </a:extLst>
          </p:cNvPr>
          <p:cNvSpPr>
            <a:spLocks noGrp="1"/>
          </p:cNvSpPr>
          <p:nvPr>
            <p:ph idx="1"/>
          </p:nvPr>
        </p:nvSpPr>
        <p:spPr>
          <a:effectLst/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</a:rPr>
              <a:t>Announcements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</a:rPr>
              <a:t>Final Project Proposal Recap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</a:rPr>
              <a:t>Working with files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 is a file?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reading data in</a:t>
            </a:r>
          </a:p>
          <a:p>
            <a:pPr lvl="1"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writing data out</a:t>
            </a:r>
          </a:p>
          <a:p>
            <a:pPr>
              <a:buFont typeface="Wingdings" pitchFamily="2" charset="2"/>
              <a:buChar char="ü"/>
            </a:pPr>
            <a:r>
              <a:rPr lang="en-US" dirty="0">
                <a:solidFill>
                  <a:schemeClr val="accent1"/>
                </a:solidFill>
                <a:effectLst/>
              </a:rPr>
              <a:t>Intro to Algorithms</a:t>
            </a:r>
          </a:p>
          <a:p>
            <a:pPr>
              <a:buFont typeface="Wingdings" charset="2"/>
              <a:buChar char="ü"/>
            </a:pPr>
            <a:r>
              <a:rPr lang="en-US" dirty="0" smtClean="0">
                <a:solidFill>
                  <a:schemeClr val="accent1"/>
                </a:solidFill>
                <a:effectLst/>
              </a:rPr>
              <a:t>Recap of Lab</a:t>
            </a:r>
            <a:r>
              <a:rPr lang="en-US" dirty="0">
                <a:solidFill>
                  <a:schemeClr val="accent1"/>
                </a:solidFill>
                <a:effectLst/>
              </a:rPr>
              <a:t>: </a:t>
            </a:r>
            <a:r>
              <a:rPr lang="en-US" dirty="0" smtClean="0">
                <a:solidFill>
                  <a:schemeClr val="accent1"/>
                </a:solidFill>
                <a:effectLst/>
              </a:rPr>
              <a:t>Sorting</a:t>
            </a:r>
            <a:endParaRPr lang="en-US" dirty="0">
              <a:solidFill>
                <a:schemeClr val="accent1"/>
              </a:solidFill>
              <a:effectLst/>
            </a:endParaRPr>
          </a:p>
          <a:p>
            <a:r>
              <a:rPr lang="en-US" dirty="0">
                <a:effectLst>
                  <a:glow rad="127000">
                    <a:srgbClr val="FFC000"/>
                  </a:glow>
                </a:effectLst>
              </a:rPr>
              <a:t>Handling </a:t>
            </a:r>
            <a:r>
              <a:rPr lang="en-US" b="1" dirty="0" smtClean="0">
                <a:effectLst>
                  <a:glow rad="127000">
                    <a:srgbClr val="FFC000"/>
                  </a:glow>
                </a:effectLst>
                <a:latin typeface="Courier" pitchFamily="2" charset="0"/>
              </a:rPr>
              <a:t>Exceptions</a:t>
            </a:r>
          </a:p>
          <a:p>
            <a:r>
              <a:rPr lang="en-US" dirty="0" smtClean="0">
                <a:solidFill>
                  <a:schemeClr val="accent1"/>
                </a:solidFill>
                <a:effectLst/>
                <a:latin typeface="Arial" charset="0"/>
                <a:ea typeface="Arial" charset="0"/>
                <a:cs typeface="Arial" charset="0"/>
              </a:rPr>
              <a:t>Final Project Workshop</a:t>
            </a:r>
            <a:endParaRPr lang="en-US" dirty="0">
              <a:solidFill>
                <a:schemeClr val="accent1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278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3D6CA5-AD29-DB4B-A0C0-4BCB79AA6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10: some </a:t>
            </a:r>
            <a:r>
              <a:rPr lang="en-US" dirty="0"/>
              <a:t>problems are obvious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8CF1F5E4-37F8-5A43-9280-00A84B9298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266151"/>
            <a:ext cx="8229600" cy="3544897"/>
          </a:xfrm>
        </p:spPr>
      </p:pic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DD620A6C-13B6-D048-95E9-20FEEB051EA9}"/>
              </a:ext>
            </a:extLst>
          </p:cNvPr>
          <p:cNvGrpSpPr/>
          <p:nvPr/>
        </p:nvGrpSpPr>
        <p:grpSpPr>
          <a:xfrm>
            <a:off x="4268630" y="1623721"/>
            <a:ext cx="2652637" cy="2219776"/>
            <a:chOff x="3815188" y="1862217"/>
            <a:chExt cx="2652637" cy="2219776"/>
          </a:xfrm>
        </p:grpSpPr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41991BAB-EA09-074D-B81C-FC9C752DD11E}"/>
                </a:ext>
              </a:extLst>
            </p:cNvPr>
            <p:cNvSpPr txBox="1"/>
            <p:nvPr/>
          </p:nvSpPr>
          <p:spPr>
            <a:xfrm>
              <a:off x="3815188" y="1862217"/>
              <a:ext cx="227177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this is called</a:t>
              </a:r>
            </a:p>
            <a:p>
              <a:pPr algn="ctr"/>
              <a:r>
                <a:rPr lang="en-US" sz="2400" dirty="0">
                  <a:solidFill>
                    <a:srgbClr val="003470"/>
                  </a:solidFill>
                </a:rPr>
                <a:t>an </a:t>
              </a:r>
              <a:r>
                <a:rPr lang="en-US" sz="2400" b="1" dirty="0">
                  <a:solidFill>
                    <a:srgbClr val="003470"/>
                  </a:solidFill>
                  <a:latin typeface="Courier" pitchFamily="2" charset="0"/>
                </a:rPr>
                <a:t>Exception</a:t>
              </a:r>
              <a:endParaRPr lang="en-US" sz="3600" dirty="0">
                <a:solidFill>
                  <a:srgbClr val="003470"/>
                </a:solidFill>
              </a:endParaRPr>
            </a:p>
          </p:txBody>
        </p:sp>
        <p:sp>
          <p:nvSpPr>
            <p:cNvPr id="17" name="Circular Arrow 16">
              <a:extLst>
                <a:ext uri="{FF2B5EF4-FFF2-40B4-BE49-F238E27FC236}">
                  <a16:creationId xmlns="" xmlns:a16="http://schemas.microsoft.com/office/drawing/2014/main" id="{5C3F83BF-2878-DA46-8E1A-9C41FCD82073}"/>
                </a:ext>
              </a:extLst>
            </p:cNvPr>
            <p:cNvSpPr/>
            <p:nvPr/>
          </p:nvSpPr>
          <p:spPr>
            <a:xfrm rot="12328294" flipH="1" flipV="1">
              <a:off x="4617476" y="2222688"/>
              <a:ext cx="1850349" cy="1859305"/>
            </a:xfrm>
            <a:prstGeom prst="circularArrow">
              <a:avLst>
                <a:gd name="adj1" fmla="val 1411"/>
                <a:gd name="adj2" fmla="val 1563058"/>
                <a:gd name="adj3" fmla="val 20880751"/>
                <a:gd name="adj4" fmla="val 17474567"/>
                <a:gd name="adj5" fmla="val 7233"/>
              </a:avLst>
            </a:prstGeom>
            <a:solidFill>
              <a:srgbClr val="003470"/>
            </a:solidFill>
            <a:ln cap="rnd">
              <a:solidFill>
                <a:srgbClr val="0034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07188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mith Lecture Notes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ith Lecture Notes" id="{46169177-CDC7-AC47-86B1-F3BCE136FEF8}" vid="{7BAB2AA1-C785-C741-AEF1-9BD477DBA9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23464</TotalTime>
  <Words>403</Words>
  <Application>Microsoft Macintosh PowerPoint</Application>
  <PresentationFormat>On-screen Show (4:3)</PresentationFormat>
  <Paragraphs>87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Courier</vt:lpstr>
      <vt:lpstr>Lucida Grande</vt:lpstr>
      <vt:lpstr>Mangal</vt:lpstr>
      <vt:lpstr>Wingdings</vt:lpstr>
      <vt:lpstr>Smith Lecture Notes</vt:lpstr>
      <vt:lpstr>Lecture 32: Handling Exceptions</vt:lpstr>
      <vt:lpstr>Announcements 1/3</vt:lpstr>
      <vt:lpstr>Announcements 2/3</vt:lpstr>
      <vt:lpstr>Announcements 3/3</vt:lpstr>
      <vt:lpstr>Coming up</vt:lpstr>
      <vt:lpstr>Discussion</vt:lpstr>
      <vt:lpstr>Takeaways from Lab 10</vt:lpstr>
      <vt:lpstr>Coming up</vt:lpstr>
      <vt:lpstr>Lecture 10: some problems are obvious</vt:lpstr>
      <vt:lpstr>Lecture 10: some problems are obvious</vt:lpstr>
      <vt:lpstr>Lecture 10: some problems are obvious</vt:lpstr>
      <vt:lpstr>Discussion</vt:lpstr>
      <vt:lpstr>An example</vt:lpstr>
      <vt:lpstr>An example</vt:lpstr>
      <vt:lpstr>The try...except block</vt:lpstr>
      <vt:lpstr>An example</vt:lpstr>
      <vt:lpstr>Takeaways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 – Monday: Introduction to Computer Science</dc:title>
  <dc:creator>R. Jordan Crouser</dc:creator>
  <cp:lastModifiedBy>Microsoft Office User</cp:lastModifiedBy>
  <cp:revision>337</cp:revision>
  <cp:lastPrinted>2018-07-17T12:03:24Z</cp:lastPrinted>
  <dcterms:created xsi:type="dcterms:W3CDTF">2018-06-21T16:17:33Z</dcterms:created>
  <dcterms:modified xsi:type="dcterms:W3CDTF">2018-11-30T15:50:49Z</dcterms:modified>
</cp:coreProperties>
</file>